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5" r:id="rId7"/>
    <p:sldId id="267" r:id="rId8"/>
    <p:sldId id="266" r:id="rId9"/>
    <p:sldId id="269" r:id="rId10"/>
    <p:sldId id="263" r:id="rId11"/>
    <p:sldId id="264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E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4692" autoAdjust="0"/>
  </p:normalViewPr>
  <p:slideViewPr>
    <p:cSldViewPr snapToGrid="0">
      <p:cViewPr>
        <p:scale>
          <a:sx n="54" d="100"/>
          <a:sy n="54" d="100"/>
        </p:scale>
        <p:origin x="579" y="6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E11D-C462-4536-8FFD-D64DA6A5D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77DD3-B5D7-4726-9158-DC60495E7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75A76-5175-4F8F-902E-5AF1C67D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2BC6D-D4B7-48A5-B5AD-C24EB78F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0AEF0-D725-44A2-B401-5865CCBD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03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C4EC-B126-4A7F-A32E-93FD7059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6063A-8D83-469D-BDEA-5BC804E3D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FD479-AB06-4173-B3D8-5DFF30F3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80470-560E-4E6E-A0B5-D98BEA5AF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4E29D-CADF-4E7F-9736-EBE522CE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70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CE4D4-01B6-497B-A426-7AC317007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960A5-623F-4683-89CE-AA7B293B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21747-0646-43D5-B82F-448D522D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402E8-D19E-4C27-A3A1-E00DD071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4B4C8-A8D3-4E62-819C-FE7F348F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771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E25D-7779-428D-8FE6-04A93F8E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F38B-9626-43DE-ADC6-E7C215DFE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C16B-73F5-412D-A514-98043F65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B911-7259-4495-ABF3-33FACF88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E4508-7E3E-41FD-B8B0-3814CA41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955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44EF-E37A-466F-9D19-B188AD8E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81245-DD2C-42A6-8AA6-D695900C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A8BFE-F31A-4397-828C-260A72A9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1E115-2916-4CF1-9270-9D028B0E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3B7CA-6584-4D6F-92FF-7C254366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40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5E04-8088-4E1F-8A1F-3C02882E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90198-D6C9-4AD8-A3BC-C8A8555A4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BE138-2DEB-43BB-87FF-773D8253D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B359D-7ED3-4E2C-AA39-49197607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C3D40-AF20-4BD3-9CA4-387A16B7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DCB79-91FD-469D-BAE6-5219E1B3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740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7BEE-1B1B-487D-A67B-FDE66D191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D2EE6-8BC9-4567-B3E6-EBFC2EAF8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7FBC0-8A8E-46D9-BADA-2356F803D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8B08B-F545-4B7E-A2A5-247342EE7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1C19E-9118-4F61-A2F9-71C842C23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831CB-DCBB-4EF2-95F5-5AE4FDD8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30CA6B-5118-43C7-BFB6-6BE0EE60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4637B0-4663-4F6C-8D76-65CDBDA0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22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9D86-1DE7-480E-B496-D226E08B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88A8B-1226-4A8D-AF1A-948280F1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89B9-536C-49ED-AFD9-2CE845F7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E91D0-45C8-4C15-BA5D-F6761E9D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613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7B309F-F8D3-4491-BD02-898388A7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8379E-61BB-418F-932D-48A8467F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1A63E-D443-4E32-9086-06B1D82F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554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28D5-5AED-479B-99B5-73078BB4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9A8DB-D13C-4362-8CD2-73E53280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ED28D-AE8D-43A5-B5A3-221DA797B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79A4B-06A6-459D-B5DF-C9C74155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EEDF7-5F57-48C6-B474-57B609E13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9026D-B0B9-460F-BA09-F54915B8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768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3969-1DFD-4C7C-9EE0-26671AF4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75A160-6F9F-42E1-BA56-BD3588A64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DE5DD-88D9-41C8-9ED7-F4A06120F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066E1-ECF7-4C5E-8ECA-BE0BB098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E8FB8-2666-4E5D-8698-377B5E0F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F4898-FD94-44C2-8AD1-D11EBB09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719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25CC8-7B9C-4508-9E78-6515B763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EC9E3-9DA4-41D5-B775-DF10F9472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410E0-47BE-45A1-A426-0005B6147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1069D-747C-45F4-A41D-1A740018CB63}" type="datetimeFigureOut">
              <a:rPr lang="en-AU" smtClean="0"/>
              <a:t>10/11/2019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AD31-DC75-43DB-970B-716E2C3D1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207A3-D6C9-4FA2-AEAB-30FA1E7BF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402F6-52DE-4B33-8C35-F892CA9987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92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opinions/these-cheap-clean-stoves-were-supposed-to-save-millions-of-lives-what-happened/2015/10/29/c0b98f38-77fa-11e5-a958-d889faf561dc_story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household-air-pollution-and-health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amexchange.org/uploads/filer_public/e5/0d/e50d9a26-f413-4878-9160-1c48dcb1de4e/mappingcookstoves_distribution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257/pol.20140008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DD3B-6020-4FEB-9B2E-49A80DF98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258" y="2845218"/>
            <a:ext cx="10197483" cy="1804386"/>
          </a:xfrm>
        </p:spPr>
        <p:txBody>
          <a:bodyPr>
            <a:noAutofit/>
          </a:bodyPr>
          <a:lstStyle/>
          <a:p>
            <a:r>
              <a:rPr lang="en-AU" sz="20000" dirty="0">
                <a:solidFill>
                  <a:srgbClr val="AEE1E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Vēsma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5275D-5AA5-4211-816B-7114DD3A4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0029" y="4187957"/>
            <a:ext cx="9144000" cy="1655762"/>
          </a:xfrm>
        </p:spPr>
        <p:txBody>
          <a:bodyPr>
            <a:normAutofit/>
          </a:bodyPr>
          <a:lstStyle/>
          <a:p>
            <a:r>
              <a:rPr lang="en-AU" sz="2600" dirty="0">
                <a:solidFill>
                  <a:schemeClr val="bg1">
                    <a:lumMod val="65000"/>
                  </a:schemeClr>
                </a:solidFill>
              </a:rPr>
              <a:t>A simple solution to household air pollution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A8975-A2E1-4EFE-9ABF-31CD5075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13" y="2139251"/>
            <a:ext cx="1102033" cy="4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3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e roof of a building&#10;&#10;Description automatically generated">
            <a:extLst>
              <a:ext uri="{FF2B5EF4-FFF2-40B4-BE49-F238E27FC236}">
                <a16:creationId xmlns:a16="http://schemas.microsoft.com/office/drawing/2014/main" id="{77DDB560-8309-4078-BD2E-8445BCCEB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375" y="-16625"/>
            <a:ext cx="9160625" cy="6870470"/>
          </a:xfrm>
          <a:prstGeom prst="rect">
            <a:avLst/>
          </a:prstGeom>
        </p:spPr>
      </p:pic>
      <p:pic>
        <p:nvPicPr>
          <p:cNvPr id="7" name="Picture 6" descr="A group of people standing in a yard&#10;&#10;Description automatically generated">
            <a:extLst>
              <a:ext uri="{FF2B5EF4-FFF2-40B4-BE49-F238E27FC236}">
                <a16:creationId xmlns:a16="http://schemas.microsoft.com/office/drawing/2014/main" id="{0F13B960-B670-451F-B117-259D4A7CA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1"/>
          <a:stretch/>
        </p:blipFill>
        <p:spPr>
          <a:xfrm>
            <a:off x="4078731" y="-33270"/>
            <a:ext cx="5805719" cy="3441489"/>
          </a:xfrm>
          <a:prstGeom prst="rect">
            <a:avLst/>
          </a:prstGeom>
        </p:spPr>
      </p:pic>
      <p:pic>
        <p:nvPicPr>
          <p:cNvPr id="11" name="Picture 10" descr="A picture containing outdoor, building, truck, eating&#10;&#10;Description automatically generated">
            <a:extLst>
              <a:ext uri="{FF2B5EF4-FFF2-40B4-BE49-F238E27FC236}">
                <a16:creationId xmlns:a16="http://schemas.microsoft.com/office/drawing/2014/main" id="{4C9CD576-2F0E-4FA1-959F-A5941D416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712"/>
            <a:ext cx="4710368" cy="3532777"/>
          </a:xfrm>
          <a:prstGeom prst="rect">
            <a:avLst/>
          </a:prstGeom>
        </p:spPr>
      </p:pic>
      <p:pic>
        <p:nvPicPr>
          <p:cNvPr id="5" name="Picture 4" descr="A picture containing outdoor, grass, rock, building&#10;&#10;Description automatically generated">
            <a:extLst>
              <a:ext uri="{FF2B5EF4-FFF2-40B4-BE49-F238E27FC236}">
                <a16:creationId xmlns:a16="http://schemas.microsoft.com/office/drawing/2014/main" id="{0E1D1F96-9DC2-4197-B984-65E32296E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50"/>
            <a:ext cx="5154332" cy="344147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2D163ED-6E00-4A02-A88D-A94C0A0DC031}"/>
              </a:ext>
            </a:extLst>
          </p:cNvPr>
          <p:cNvSpPr txBox="1">
            <a:spLocks/>
          </p:cNvSpPr>
          <p:nvPr/>
        </p:nvSpPr>
        <p:spPr>
          <a:xfrm>
            <a:off x="4709306" y="2551643"/>
            <a:ext cx="4351567" cy="102282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Home Integration</a:t>
            </a:r>
          </a:p>
        </p:txBody>
      </p:sp>
      <p:pic>
        <p:nvPicPr>
          <p:cNvPr id="9" name="Picture 8" descr="A small house surrounded by trees&#10;&#10;Description automatically generated">
            <a:extLst>
              <a:ext uri="{FF2B5EF4-FFF2-40B4-BE49-F238E27FC236}">
                <a16:creationId xmlns:a16="http://schemas.microsoft.com/office/drawing/2014/main" id="{2FBF283E-BD8E-4A6F-B591-6FE5F3102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06" y="3420697"/>
            <a:ext cx="5160308" cy="34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1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40708-237B-4380-9DD0-3EC2D7FD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74" y="280852"/>
            <a:ext cx="6653581" cy="1325563"/>
          </a:xfrm>
        </p:spPr>
        <p:txBody>
          <a:bodyPr>
            <a:noAutofit/>
          </a:bodyPr>
          <a:lstStyle/>
          <a:p>
            <a:r>
              <a:rPr lang="en-AU" sz="54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Market Opportunity</a:t>
            </a:r>
          </a:p>
        </p:txBody>
      </p:sp>
      <p:pic>
        <p:nvPicPr>
          <p:cNvPr id="7" name="Picture 6" descr="A picture containing flower&#10;&#10;Description automatically generated">
            <a:extLst>
              <a:ext uri="{FF2B5EF4-FFF2-40B4-BE49-F238E27FC236}">
                <a16:creationId xmlns:a16="http://schemas.microsoft.com/office/drawing/2014/main" id="{45A356D9-D4AE-41FF-BF58-50E6888A5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5962" r="13530" b="23105"/>
          <a:stretch/>
        </p:blipFill>
        <p:spPr>
          <a:xfrm>
            <a:off x="7084291" y="54105"/>
            <a:ext cx="5040679" cy="2302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333E2F-A99B-4510-8E87-E2E7BA217AD7}"/>
              </a:ext>
            </a:extLst>
          </p:cNvPr>
          <p:cNvSpPr txBox="1"/>
          <p:nvPr/>
        </p:nvSpPr>
        <p:spPr>
          <a:xfrm>
            <a:off x="4813293" y="2021914"/>
            <a:ext cx="3330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$413</a:t>
            </a:r>
            <a:r>
              <a:rPr lang="en-AU" sz="24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336F3-A667-4C1F-B63A-C288143F0A01}"/>
              </a:ext>
            </a:extLst>
          </p:cNvPr>
          <p:cNvSpPr txBox="1"/>
          <p:nvPr/>
        </p:nvSpPr>
        <p:spPr>
          <a:xfrm>
            <a:off x="7837761" y="2437601"/>
            <a:ext cx="303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government, foundation, and corporate funds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34331-9FBB-4EC4-B154-FFEAEE7E06DC}"/>
              </a:ext>
            </a:extLst>
          </p:cNvPr>
          <p:cNvSpPr txBox="1"/>
          <p:nvPr/>
        </p:nvSpPr>
        <p:spPr>
          <a:xfrm>
            <a:off x="6786282" y="3914214"/>
            <a:ext cx="2425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28</a:t>
            </a:r>
            <a:r>
              <a:rPr lang="en-AU" sz="24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</a:t>
            </a:r>
            <a:r>
              <a:rPr lang="en-AU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EC7C0-5003-47AF-9B99-15B5B80D2876}"/>
              </a:ext>
            </a:extLst>
          </p:cNvPr>
          <p:cNvSpPr txBox="1"/>
          <p:nvPr/>
        </p:nvSpPr>
        <p:spPr>
          <a:xfrm>
            <a:off x="3173910" y="3349783"/>
            <a:ext cx="1721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Partner organisations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240791-8A03-499F-A843-5350B2332A2F}"/>
              </a:ext>
            </a:extLst>
          </p:cNvPr>
          <p:cNvSpPr txBox="1"/>
          <p:nvPr/>
        </p:nvSpPr>
        <p:spPr>
          <a:xfrm>
            <a:off x="493115" y="2934285"/>
            <a:ext cx="3330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1.3</a:t>
            </a:r>
            <a:r>
              <a:rPr lang="en-AU" sz="24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THOUSAND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B0F3B-3F62-4269-83FC-804804FFD05A}"/>
              </a:ext>
            </a:extLst>
          </p:cNvPr>
          <p:cNvSpPr txBox="1"/>
          <p:nvPr/>
        </p:nvSpPr>
        <p:spPr>
          <a:xfrm>
            <a:off x="9014682" y="4309824"/>
            <a:ext cx="303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Cookstoves distributed in first 5 years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22FE0-9F2A-4D8F-9C03-32736348CC23}"/>
              </a:ext>
            </a:extLst>
          </p:cNvPr>
          <p:cNvSpPr txBox="1"/>
          <p:nvPr/>
        </p:nvSpPr>
        <p:spPr>
          <a:xfrm>
            <a:off x="3149594" y="5121956"/>
            <a:ext cx="268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r>
              <a:rPr lang="en-AU" sz="2400" b="1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</a:t>
            </a:r>
            <a:r>
              <a:rPr lang="en-AU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83D7B1-E5E3-46F5-8706-08E563FD1D71}"/>
              </a:ext>
            </a:extLst>
          </p:cNvPr>
          <p:cNvSpPr txBox="1"/>
          <p:nvPr/>
        </p:nvSpPr>
        <p:spPr>
          <a:xfrm>
            <a:off x="5726027" y="5517566"/>
            <a:ext cx="303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Cookstoves distributed by 2020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D77A94-B9E6-4E3E-A0E9-8BAECF17ABAF}"/>
              </a:ext>
            </a:extLst>
          </p:cNvPr>
          <p:cNvSpPr/>
          <p:nvPr/>
        </p:nvSpPr>
        <p:spPr>
          <a:xfrm>
            <a:off x="8822777" y="6182047"/>
            <a:ext cx="3232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Source: </a:t>
            </a:r>
            <a:r>
              <a:rPr lang="en-AU" b="1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Washington Post 2015</a:t>
            </a:r>
            <a:endParaRPr lang="en-AU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11CF7CD-F650-4384-AA8D-E28A8AA58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29" y="3319307"/>
            <a:ext cx="4718257" cy="3538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55BBE-4F35-4A22-BABF-C4E898FA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5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Process</a:t>
            </a:r>
          </a:p>
        </p:txBody>
      </p:sp>
      <p:pic>
        <p:nvPicPr>
          <p:cNvPr id="5" name="Content Placeholder 4" descr="Two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9E9C7A44-DDDE-43D5-89A6-6DC39A0F3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777"/>
            <a:ext cx="4510433" cy="3382825"/>
          </a:xfrm>
        </p:spPr>
      </p:pic>
      <p:pic>
        <p:nvPicPr>
          <p:cNvPr id="7" name="Picture 6" descr="A picture containing man, table, box, paper&#10;&#10;Description automatically generated">
            <a:extLst>
              <a:ext uri="{FF2B5EF4-FFF2-40B4-BE49-F238E27FC236}">
                <a16:creationId xmlns:a16="http://schemas.microsoft.com/office/drawing/2014/main" id="{985AC7FC-9E84-4E6D-B7AE-E3651BC4C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69" y="1054777"/>
            <a:ext cx="4510433" cy="33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0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330-1396-44BF-9825-F36B4A79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8635"/>
            <a:ext cx="10515600" cy="665825"/>
          </a:xfrm>
        </p:spPr>
        <p:txBody>
          <a:bodyPr>
            <a:normAutofit/>
          </a:bodyPr>
          <a:lstStyle/>
          <a:p>
            <a:pPr algn="ctr"/>
            <a:r>
              <a:rPr lang="en-AU" sz="3600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Relevant Calculations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1D831C9-9BA0-4ABD-AFAA-018BCB1EB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79079" y="-423317"/>
            <a:ext cx="6033842" cy="85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9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D801-69CF-48EB-A9FF-6B301331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70456"/>
          </a:xfrm>
        </p:spPr>
        <p:txBody>
          <a:bodyPr/>
          <a:lstStyle/>
          <a:p>
            <a:pPr algn="ctr"/>
            <a:r>
              <a:rPr lang="en-A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Breakdown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9BAC58-645A-411A-AF63-769DEBAFC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31926"/>
              </p:ext>
            </p:extLst>
          </p:nvPr>
        </p:nvGraphicFramePr>
        <p:xfrm>
          <a:off x="2032000" y="1030384"/>
          <a:ext cx="8127999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385168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511825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0537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Production Process/Source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Cost Estimate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99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Housing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Folded and cut galvanized steel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$8-10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56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Automotive radiator fan (new or salvaged)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$2-3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3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Main Pulley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Custom manufactured/adaptation of existing product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$4-5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954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Smaller Pulleys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Purchased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9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Generator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Microwave motor or similar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$1-3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932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V-Belt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Automotive belt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71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Rope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Purchased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98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Bottles/Weights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Purchased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$0.25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3898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$20-30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54156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Note: Prices dependent on volume ordered and country of manufacture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933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81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that is on fire&#10;&#10;Description automatically generated">
            <a:extLst>
              <a:ext uri="{FF2B5EF4-FFF2-40B4-BE49-F238E27FC236}">
                <a16:creationId xmlns:a16="http://schemas.microsoft.com/office/drawing/2014/main" id="{1B02288A-D6AA-44EE-88D8-950F9FA08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0670" y="0"/>
            <a:ext cx="6531428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C4D44-FDEE-45D1-8E8F-7A6BF670623C}"/>
              </a:ext>
            </a:extLst>
          </p:cNvPr>
          <p:cNvSpPr txBox="1"/>
          <p:nvPr/>
        </p:nvSpPr>
        <p:spPr>
          <a:xfrm>
            <a:off x="5925943" y="335051"/>
            <a:ext cx="172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n-AU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BILLION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0D8C8-C323-471C-921C-623AA1868454}"/>
              </a:ext>
            </a:extLst>
          </p:cNvPr>
          <p:cNvSpPr txBox="1"/>
          <p:nvPr/>
        </p:nvSpPr>
        <p:spPr>
          <a:xfrm>
            <a:off x="5925943" y="4611277"/>
            <a:ext cx="2709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r>
              <a:rPr lang="en-AU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E8BE5-DACB-483C-821F-64FBFAA783BC}"/>
              </a:ext>
            </a:extLst>
          </p:cNvPr>
          <p:cNvSpPr txBox="1"/>
          <p:nvPr/>
        </p:nvSpPr>
        <p:spPr>
          <a:xfrm>
            <a:off x="5925943" y="3148597"/>
            <a:ext cx="1723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1/2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680BF-29F5-493E-BD50-F62BCE35A466}"/>
              </a:ext>
            </a:extLst>
          </p:cNvPr>
          <p:cNvSpPr txBox="1"/>
          <p:nvPr/>
        </p:nvSpPr>
        <p:spPr>
          <a:xfrm>
            <a:off x="7701727" y="750549"/>
            <a:ext cx="303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People worldwide still cook on open fires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16120-E650-4526-8623-6670FE46A4A1}"/>
              </a:ext>
            </a:extLst>
          </p:cNvPr>
          <p:cNvSpPr txBox="1"/>
          <p:nvPr/>
        </p:nvSpPr>
        <p:spPr>
          <a:xfrm>
            <a:off x="7701727" y="2093753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People p/a die from illnesses related to household pollution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ACA9EB-C08E-4EE4-9894-604314E5D3D2}"/>
              </a:ext>
            </a:extLst>
          </p:cNvPr>
          <p:cNvSpPr txBox="1"/>
          <p:nvPr/>
        </p:nvSpPr>
        <p:spPr>
          <a:xfrm>
            <a:off x="7597387" y="3420622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deaths due to pneumonia in children under 5 attributed to smoke inhalation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ABA9F7-770A-4DB4-ABCF-B8AC99170BB9}"/>
              </a:ext>
            </a:extLst>
          </p:cNvPr>
          <p:cNvSpPr txBox="1"/>
          <p:nvPr/>
        </p:nvSpPr>
        <p:spPr>
          <a:xfrm>
            <a:off x="9056979" y="6103253"/>
            <a:ext cx="303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Source: </a:t>
            </a:r>
            <a:r>
              <a:rPr lang="en-AU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WHO 2018</a:t>
            </a:r>
            <a:r>
              <a:rPr lang="en-AU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AU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SNV 2015</a:t>
            </a:r>
            <a:endParaRPr lang="en-AU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6EEC29-E9B4-4199-8C54-FEDF49A3C866}"/>
              </a:ext>
            </a:extLst>
          </p:cNvPr>
          <p:cNvSpPr txBox="1"/>
          <p:nvPr/>
        </p:nvSpPr>
        <p:spPr>
          <a:xfrm>
            <a:off x="5873774" y="1675969"/>
            <a:ext cx="1827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r>
              <a:rPr lang="en-AU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2509F3-9926-4867-BD7C-A2FFFF2BD5A3}"/>
              </a:ext>
            </a:extLst>
          </p:cNvPr>
          <p:cNvSpPr txBox="1"/>
          <p:nvPr/>
        </p:nvSpPr>
        <p:spPr>
          <a:xfrm>
            <a:off x="8635490" y="4891160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Additional people expected to use traditional cooking devices by 2030</a:t>
            </a:r>
          </a:p>
        </p:txBody>
      </p:sp>
    </p:spTree>
    <p:extLst>
      <p:ext uri="{BB962C8B-B14F-4D97-AF65-F5344CB8AC3E}">
        <p14:creationId xmlns:p14="http://schemas.microsoft.com/office/powerpoint/2010/main" val="347760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7A8D95-0529-4D7C-A6DB-CC09DF5A1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17" y="0"/>
            <a:ext cx="11138283" cy="6858000"/>
          </a:xfrm>
        </p:spPr>
      </p:pic>
    </p:spTree>
    <p:extLst>
      <p:ext uri="{BB962C8B-B14F-4D97-AF65-F5344CB8AC3E}">
        <p14:creationId xmlns:p14="http://schemas.microsoft.com/office/powerpoint/2010/main" val="352017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EC4F1-DEC7-4CA6-8B9C-E004D560D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7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7F06-7941-4A65-AD7F-AD4CFF97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681" y="142950"/>
            <a:ext cx="6954984" cy="1325563"/>
          </a:xfrm>
          <a:noFill/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Existing Product: Clean Stove</a:t>
            </a:r>
          </a:p>
        </p:txBody>
      </p:sp>
      <p:pic>
        <p:nvPicPr>
          <p:cNvPr id="9" name="Picture 8" descr="A picture containing outdoor, sitting, table, wooden&#10;&#10;Description automatically generated">
            <a:extLst>
              <a:ext uri="{FF2B5EF4-FFF2-40B4-BE49-F238E27FC236}">
                <a16:creationId xmlns:a16="http://schemas.microsoft.com/office/drawing/2014/main" id="{1D3324DC-3C66-4FDF-AF19-5F3056E50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D382D3-FE46-41A8-B21A-E21E51E7B5DB}"/>
              </a:ext>
            </a:extLst>
          </p:cNvPr>
          <p:cNvSpPr/>
          <p:nvPr/>
        </p:nvSpPr>
        <p:spPr>
          <a:xfrm>
            <a:off x="9239593" y="6186792"/>
            <a:ext cx="2834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Source: </a:t>
            </a:r>
            <a:r>
              <a:rPr lang="en-AU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‘Up In Smoke’ 2016</a:t>
            </a:r>
            <a:endParaRPr lang="en-AU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58CBC-9B65-4740-836A-C312A3BB41F9}"/>
              </a:ext>
            </a:extLst>
          </p:cNvPr>
          <p:cNvSpPr/>
          <p:nvPr/>
        </p:nvSpPr>
        <p:spPr>
          <a:xfrm>
            <a:off x="5627715" y="1468513"/>
            <a:ext cx="60849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 positive effects measured in first year of use, disappear in second year</a:t>
            </a:r>
          </a:p>
          <a:p>
            <a:endParaRPr lang="en-AU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1/3 of stoves developed don’t use clean fuels</a:t>
            </a:r>
          </a:p>
          <a:p>
            <a:endParaRPr lang="en-AU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Stoves used inappropriately and irregularly</a:t>
            </a:r>
          </a:p>
          <a:p>
            <a:endParaRPr lang="en-AU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Problems with maintenance and reliability</a:t>
            </a:r>
          </a:p>
          <a:p>
            <a:endParaRPr lang="en-AU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 not suit cooking practices of targeted cultural groups</a:t>
            </a:r>
          </a:p>
        </p:txBody>
      </p:sp>
    </p:spTree>
    <p:extLst>
      <p:ext uri="{BB962C8B-B14F-4D97-AF65-F5344CB8AC3E}">
        <p14:creationId xmlns:p14="http://schemas.microsoft.com/office/powerpoint/2010/main" val="348814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86C49E2-7325-4422-89C2-D05F550C7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7478">
            <a:off x="7898332" y="-569814"/>
            <a:ext cx="3543252" cy="501058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8C13C47-9074-4B61-87D1-EC8651532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3747379" cy="2006137"/>
          </a:xfrm>
          <a:prstGeom prst="rect">
            <a:avLst/>
          </a:prstGeom>
        </p:spPr>
      </p:pic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8AD4B3C4-6185-449B-BE07-4EDC674DDC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r="5927"/>
          <a:stretch/>
        </p:blipFill>
        <p:spPr>
          <a:xfrm>
            <a:off x="3045275" y="4453037"/>
            <a:ext cx="4119005" cy="2429080"/>
          </a:xfrm>
          <a:prstGeom prst="rect">
            <a:avLst/>
          </a:prstGeom>
        </p:spPr>
      </p:pic>
      <p:pic>
        <p:nvPicPr>
          <p:cNvPr id="5" name="Content Placeholder 4" descr="A close up of a window&#10;&#10;Description automatically generated">
            <a:extLst>
              <a:ext uri="{FF2B5EF4-FFF2-40B4-BE49-F238E27FC236}">
                <a16:creationId xmlns:a16="http://schemas.microsoft.com/office/drawing/2014/main" id="{E3F5D7CD-427B-444C-BD47-47EA68872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9" b="11013"/>
          <a:stretch/>
        </p:blipFill>
        <p:spPr>
          <a:xfrm>
            <a:off x="7298505" y="3975871"/>
            <a:ext cx="4893496" cy="2882129"/>
          </a:xfrm>
        </p:spPr>
      </p:pic>
      <p:pic>
        <p:nvPicPr>
          <p:cNvPr id="12" name="Picture 11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C8CC6F04-2CBE-40EE-BBA9-407B7EB64C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r="7516" b="9695"/>
          <a:stretch/>
        </p:blipFill>
        <p:spPr>
          <a:xfrm>
            <a:off x="-2" y="4473491"/>
            <a:ext cx="2876367" cy="2384509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BBD2031-803F-41CD-975B-816450F1EB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t="8980" r="6124" b="60"/>
          <a:stretch/>
        </p:blipFill>
        <p:spPr>
          <a:xfrm rot="5400000">
            <a:off x="3338199" y="500046"/>
            <a:ext cx="4330404" cy="333031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4B1D4CC8-510D-405D-9310-F32856C4EB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17150" r="9426" b="10946"/>
          <a:stretch/>
        </p:blipFill>
        <p:spPr>
          <a:xfrm>
            <a:off x="0" y="2055812"/>
            <a:ext cx="3747379" cy="22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884D5BCC-59A3-4793-99D2-AD43BDB4F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2" t="21709" r="16597" b="39489"/>
          <a:stretch/>
        </p:blipFill>
        <p:spPr>
          <a:xfrm rot="16200000">
            <a:off x="6662237" y="1801707"/>
            <a:ext cx="4919957" cy="4553438"/>
          </a:xfrm>
        </p:spPr>
      </p:pic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7510393-7BE4-45DB-AF88-B0E08AF7EE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1" t="7985" r="7526" b="18660"/>
          <a:stretch/>
        </p:blipFill>
        <p:spPr>
          <a:xfrm rot="16200000">
            <a:off x="1119411" y="-867883"/>
            <a:ext cx="5454566" cy="71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7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F3093F2-6D81-4424-BEEC-F5C9B2355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t="17641" r="4787" b="11448"/>
          <a:stretch/>
        </p:blipFill>
        <p:spPr>
          <a:xfrm rot="16200000">
            <a:off x="3143646" y="-625347"/>
            <a:ext cx="6596109" cy="83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7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286763C-2184-42CA-8C05-BFE897FEB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18455" r="17231" b="25056"/>
          <a:stretch/>
        </p:blipFill>
        <p:spPr>
          <a:xfrm rot="16200000">
            <a:off x="2712227" y="-1289482"/>
            <a:ext cx="6767545" cy="9436963"/>
          </a:xfrm>
        </p:spPr>
      </p:pic>
    </p:spTree>
    <p:extLst>
      <p:ext uri="{BB962C8B-B14F-4D97-AF65-F5344CB8AC3E}">
        <p14:creationId xmlns:p14="http://schemas.microsoft.com/office/powerpoint/2010/main" val="303328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232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Segoe UI Historic</vt:lpstr>
      <vt:lpstr>Segoe UI Light</vt:lpstr>
      <vt:lpstr>Office Theme</vt:lpstr>
      <vt:lpstr>Vēsma</vt:lpstr>
      <vt:lpstr>PowerPoint Presentation</vt:lpstr>
      <vt:lpstr>PowerPoint Presentation</vt:lpstr>
      <vt:lpstr>PowerPoint Presentation</vt:lpstr>
      <vt:lpstr>Existing Product: Clean Stove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Opportunity</vt:lpstr>
      <vt:lpstr>Our Process</vt:lpstr>
      <vt:lpstr>Relevant Calculations</vt:lpstr>
      <vt:lpstr>Cost Breakdown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CIRCULAIR</dc:title>
  <dc:creator>Natasha Ferroff</dc:creator>
  <cp:lastModifiedBy>Natasha Ferroff</cp:lastModifiedBy>
  <cp:revision>35</cp:revision>
  <dcterms:created xsi:type="dcterms:W3CDTF">2019-11-09T14:17:01Z</dcterms:created>
  <dcterms:modified xsi:type="dcterms:W3CDTF">2019-11-10T15:17:00Z</dcterms:modified>
</cp:coreProperties>
</file>